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95" r:id="rId4"/>
    <p:sldId id="296" r:id="rId5"/>
    <p:sldId id="297" r:id="rId6"/>
    <p:sldId id="291" r:id="rId7"/>
    <p:sldId id="283" r:id="rId8"/>
    <p:sldId id="292" r:id="rId9"/>
    <p:sldId id="293" r:id="rId10"/>
    <p:sldId id="294" r:id="rId11"/>
    <p:sldId id="281" r:id="rId12"/>
    <p:sldId id="288" r:id="rId13"/>
    <p:sldId id="290" r:id="rId14"/>
    <p:sldId id="259" r:id="rId15"/>
    <p:sldId id="260" r:id="rId16"/>
    <p:sldId id="261" r:id="rId17"/>
    <p:sldId id="263" r:id="rId18"/>
    <p:sldId id="262" r:id="rId19"/>
    <p:sldId id="264" r:id="rId20"/>
    <p:sldId id="265" r:id="rId21"/>
    <p:sldId id="266" r:id="rId22"/>
    <p:sldId id="277" r:id="rId23"/>
    <p:sldId id="269" r:id="rId24"/>
    <p:sldId id="280" r:id="rId25"/>
    <p:sldId id="278" r:id="rId26"/>
    <p:sldId id="270" r:id="rId27"/>
    <p:sldId id="271" r:id="rId28"/>
    <p:sldId id="272" r:id="rId29"/>
    <p:sldId id="273" r:id="rId30"/>
    <p:sldId id="274" r:id="rId31"/>
    <p:sldId id="279" r:id="rId32"/>
    <p:sldId id="27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475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C97EB-0FA3-4ABB-BD1B-49EA8C07418C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EE62B-C260-4518-BB54-7D96C51B2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7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6FFB69-CB76-4E31-8DB8-D494E5F9AB8E}" type="slidenum">
              <a:rPr lang="en-US"/>
              <a:pPr/>
              <a:t>6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3E3FD-C2EE-47F0-BC58-3B1AA8C1D43A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A61CA5-C04A-48AF-A36B-9B0BDB5B37C1}" type="slidenum">
              <a:rPr lang="en-US"/>
              <a:pPr/>
              <a:t>8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2C9824-4EC2-4F71-96CA-06BE6E01B756}" type="slidenum">
              <a:rPr lang="en-US"/>
              <a:pPr/>
              <a:t>9</a:t>
            </a:fld>
            <a:endParaRPr lang="en-US"/>
          </a:p>
        </p:txBody>
      </p:sp>
      <p:sp>
        <p:nvSpPr>
          <p:cNvPr id="12697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732514-CBC8-4FD9-B811-FF23677DDCE6}" type="slidenum">
              <a:rPr lang="en-US"/>
              <a:pPr/>
              <a:t>10</a:t>
            </a:fld>
            <a:endParaRPr lang="en-US"/>
          </a:p>
        </p:txBody>
      </p:sp>
      <p:sp>
        <p:nvSpPr>
          <p:cNvPr id="129026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3E3FD-C2EE-47F0-BC58-3B1AA8C1D43A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3E3FD-C2EE-47F0-BC58-3B1AA8C1D43A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3E3FD-C2EE-47F0-BC58-3B1AA8C1D43A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8519-8443-4615-AE48-3FD1C19E18F9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C2AC-C4F9-4AFD-A7FB-07AF23E46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62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8519-8443-4615-AE48-3FD1C19E18F9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C2AC-C4F9-4AFD-A7FB-07AF23E46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0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8519-8443-4615-AE48-3FD1C19E18F9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C2AC-C4F9-4AFD-A7FB-07AF23E46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02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8519-8443-4615-AE48-3FD1C19E18F9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C2AC-C4F9-4AFD-A7FB-07AF23E46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93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8519-8443-4615-AE48-3FD1C19E18F9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C2AC-C4F9-4AFD-A7FB-07AF23E46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70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8519-8443-4615-AE48-3FD1C19E18F9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C2AC-C4F9-4AFD-A7FB-07AF23E46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05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8519-8443-4615-AE48-3FD1C19E18F9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C2AC-C4F9-4AFD-A7FB-07AF23E46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65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8519-8443-4615-AE48-3FD1C19E18F9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C2AC-C4F9-4AFD-A7FB-07AF23E46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6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8519-8443-4615-AE48-3FD1C19E18F9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C2AC-C4F9-4AFD-A7FB-07AF23E46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89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8519-8443-4615-AE48-3FD1C19E18F9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C2AC-C4F9-4AFD-A7FB-07AF23E46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28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8519-8443-4615-AE48-3FD1C19E18F9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C2AC-C4F9-4AFD-A7FB-07AF23E46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07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68519-8443-4615-AE48-3FD1C19E18F9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AC2AC-C4F9-4AFD-A7FB-07AF23E46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wnes.ca/presentation/217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pert.org/articles/freire/freirePart1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halfanhour.blogspot.com/2010/11/model-of-autonomy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ffingtonpost.com/stephen-downes/democratizing-education_b_794925.html" TargetMode="External"/><Relationship Id="rId2" Type="http://schemas.openxmlformats.org/officeDocument/2006/relationships/hyperlink" Target="http://lemire.me/fr/abstracts/DIVERSITY2008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wnes.ca/post/53544" TargetMode="External"/><Relationship Id="rId2" Type="http://schemas.openxmlformats.org/officeDocument/2006/relationships/hyperlink" Target="http://secondlanguagewriting.com/explorations/Archives/2007/August/TheDownsideofDiversity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rofesorbaker.wordpress.com/2011/01/30/homophily-and-heterophily-what-fires-together-wires-together-cck11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ross/2916958593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downes.ca/post/4206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nnect.downes.ca/post/44222" TargetMode="External"/><Relationship Id="rId4" Type="http://schemas.openxmlformats.org/officeDocument/2006/relationships/hyperlink" Target="http://www.downes.ca/post/55001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gp/product/0198752482/qid=1135300636/sr=2-1/ref=pd_bbs_b_2_1/104-2666027-6354322?s=books&amp;v=glance&amp;n=28315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1"/>
            <a:ext cx="7772400" cy="2533650"/>
          </a:xfrm>
        </p:spPr>
        <p:txBody>
          <a:bodyPr>
            <a:normAutofit/>
          </a:bodyPr>
          <a:lstStyle/>
          <a:p>
            <a:r>
              <a:rPr lang="en-US" dirty="0" smtClean="0"/>
              <a:t>Knowledge, Learning and Community:</a:t>
            </a:r>
            <a:br>
              <a:rPr lang="en-US" dirty="0" smtClean="0"/>
            </a:br>
            <a:r>
              <a:rPr lang="en-US" dirty="0" smtClean="0"/>
              <a:t>Elements of Effective Learning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Stephen Downes</a:t>
            </a:r>
          </a:p>
          <a:p>
            <a:r>
              <a:rPr lang="en-US" dirty="0" smtClean="0"/>
              <a:t>Change 11 Course</a:t>
            </a:r>
          </a:p>
          <a:p>
            <a:r>
              <a:rPr lang="en-US" dirty="0" smtClean="0"/>
              <a:t>February 29,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097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1026"/>
          <p:cNvSpPr txBox="1">
            <a:spLocks noChangeArrowheads="1"/>
          </p:cNvSpPr>
          <p:nvPr/>
        </p:nvSpPr>
        <p:spPr bwMode="auto">
          <a:xfrm>
            <a:off x="762000" y="1828800"/>
            <a:ext cx="685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9900"/>
                </a:solidFill>
              </a:rPr>
              <a:t>Network Learning…</a:t>
            </a:r>
          </a:p>
        </p:txBody>
      </p:sp>
      <p:sp>
        <p:nvSpPr>
          <p:cNvPr id="128003" name="Text Box 1027"/>
          <p:cNvSpPr txBox="1">
            <a:spLocks noChangeArrowheads="1"/>
          </p:cNvSpPr>
          <p:nvPr/>
        </p:nvSpPr>
        <p:spPr bwMode="auto">
          <a:xfrm>
            <a:off x="838200" y="2819400"/>
            <a:ext cx="69342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800080"/>
                </a:solidFill>
              </a:rPr>
              <a:t> </a:t>
            </a:r>
            <a:r>
              <a:rPr lang="en-US" sz="2800">
                <a:solidFill>
                  <a:srgbClr val="800080"/>
                </a:solidFill>
              </a:rPr>
              <a:t>Hebbian associationism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800080"/>
                </a:solidFill>
              </a:rPr>
              <a:t> based on concurrency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>
                <a:solidFill>
                  <a:srgbClr val="800080"/>
                </a:solidFill>
              </a:rPr>
              <a:t> Back propagation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800080"/>
                </a:solidFill>
              </a:rPr>
              <a:t> based on desired outcome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>
                <a:solidFill>
                  <a:srgbClr val="800080"/>
                </a:solidFill>
              </a:rPr>
              <a:t> Boltzman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800080"/>
                </a:solidFill>
              </a:rPr>
              <a:t> based on ‘settling’, annealing</a:t>
            </a:r>
          </a:p>
        </p:txBody>
      </p:sp>
      <p:pic>
        <p:nvPicPr>
          <p:cNvPr id="128004" name="Picture 1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"/>
            <a:ext cx="6605588" cy="550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005" name="Picture 10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05000"/>
            <a:ext cx="1150938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006" name="Text Box 1030"/>
          <p:cNvSpPr txBox="1">
            <a:spLocks noChangeArrowheads="1"/>
          </p:cNvSpPr>
          <p:nvPr/>
        </p:nvSpPr>
        <p:spPr bwMode="auto">
          <a:xfrm>
            <a:off x="685800" y="5334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u="sng">
                <a:solidFill>
                  <a:srgbClr val="663300"/>
                </a:solidFill>
              </a:rPr>
              <a:t>This…</a:t>
            </a:r>
          </a:p>
        </p:txBody>
      </p:sp>
    </p:spTree>
    <p:extLst>
      <p:ext uri="{BB962C8B-B14F-4D97-AF65-F5344CB8AC3E}">
        <p14:creationId xmlns:p14="http://schemas.microsoft.com/office/powerpoint/2010/main" val="199464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Kinds of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Qualitative – properties, qualities, relations</a:t>
            </a:r>
          </a:p>
          <a:p>
            <a:r>
              <a:rPr lang="en-US" dirty="0" smtClean="0"/>
              <a:t>Quantitative – number, mass, proportion</a:t>
            </a:r>
          </a:p>
          <a:p>
            <a:r>
              <a:rPr lang="en-US" dirty="0" smtClean="0"/>
              <a:t>Connective – patterns, networks, causes, impacts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778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Traditionalist theories – ‘meaning’ is the state of affairs represented or described</a:t>
            </a:r>
          </a:p>
          <a:p>
            <a:r>
              <a:rPr lang="en-US" dirty="0" smtClean="0"/>
              <a:t>But what about ‘redness’, or ‘17’, or ‘power law?’</a:t>
            </a:r>
          </a:p>
          <a:p>
            <a:r>
              <a:rPr lang="en-US" dirty="0" smtClean="0"/>
              <a:t>the </a:t>
            </a:r>
            <a:r>
              <a:rPr lang="en-US" dirty="0"/>
              <a:t>concept of 'redness' in our own mind is similar to having 'liberal' as a description of a political </a:t>
            </a:r>
            <a:r>
              <a:rPr lang="en-US" dirty="0" smtClean="0"/>
              <a:t>party – it is composed of the organization of low-level non-meaningful entities</a:t>
            </a:r>
          </a:p>
        </p:txBody>
      </p:sp>
    </p:spTree>
    <p:extLst>
      <p:ext uri="{BB962C8B-B14F-4D97-AF65-F5344CB8AC3E}">
        <p14:creationId xmlns:p14="http://schemas.microsoft.com/office/powerpoint/2010/main" val="809287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pPr lvl="1"/>
            <a:r>
              <a:rPr lang="en-US" dirty="0" smtClean="0"/>
              <a:t>Personal knowledge: The organization of neurons</a:t>
            </a:r>
          </a:p>
          <a:p>
            <a:pPr lvl="1"/>
            <a:r>
              <a:rPr lang="en-US" dirty="0" smtClean="0"/>
              <a:t>Public Knowledge: The organization of artifacts</a:t>
            </a:r>
          </a:p>
          <a:p>
            <a:r>
              <a:rPr lang="en-US" dirty="0" smtClean="0"/>
              <a:t>A common underlying logic: graph theory, connectionism, social network theory, etc.</a:t>
            </a:r>
          </a:p>
          <a:p>
            <a:r>
              <a:rPr lang="en-US" dirty="0" smtClean="0"/>
              <a:t>If </a:t>
            </a:r>
            <a:r>
              <a:rPr lang="en-US" dirty="0"/>
              <a:t>a human mind can come to 'know', and if a human mind is, essentially, a network, then any network can come to 'know', and for that matter, so can a society. 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760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90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‘Downes Theory’ of Pedagogy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6280150" cy="39257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419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Personal Learning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393700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685800" y="3962400"/>
            <a:ext cx="403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dirty="0"/>
              <a:t>We are using one of these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62200"/>
            <a:ext cx="381000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4724400" y="4724400"/>
            <a:ext cx="320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dirty="0"/>
              <a:t>To create one of these</a:t>
            </a:r>
          </a:p>
        </p:txBody>
      </p:sp>
    </p:spTree>
    <p:extLst>
      <p:ext uri="{BB962C8B-B14F-4D97-AF65-F5344CB8AC3E}">
        <p14:creationId xmlns:p14="http://schemas.microsoft.com/office/powerpoint/2010/main" val="43165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76600"/>
            <a:ext cx="2490788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86200" y="2667000"/>
            <a:ext cx="4876800" cy="181588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953735"/>
                </a:solidFill>
              </a:rPr>
              <a:t>Developing personal </a:t>
            </a:r>
            <a:r>
              <a:rPr lang="en-US" sz="2800" dirty="0">
                <a:solidFill>
                  <a:srgbClr val="953735"/>
                </a:solidFill>
              </a:rPr>
              <a:t>knowledge is more like </a:t>
            </a:r>
            <a:r>
              <a:rPr lang="en-US" sz="2800" i="1" dirty="0">
                <a:solidFill>
                  <a:srgbClr val="953735"/>
                </a:solidFill>
              </a:rPr>
              <a:t>exercising</a:t>
            </a:r>
            <a:r>
              <a:rPr lang="en-US" sz="2800" dirty="0">
                <a:solidFill>
                  <a:srgbClr val="953735"/>
                </a:solidFill>
              </a:rPr>
              <a:t> than like inputting, absorbing or remembering</a:t>
            </a:r>
          </a:p>
        </p:txBody>
      </p:sp>
    </p:spTree>
    <p:extLst>
      <p:ext uri="{BB962C8B-B14F-4D97-AF65-F5344CB8AC3E}">
        <p14:creationId xmlns:p14="http://schemas.microsoft.com/office/powerpoint/2010/main" val="1864176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Network-Based Assessment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381000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533400" y="3962400"/>
            <a:ext cx="403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dirty="0"/>
              <a:t>We recognize this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33600"/>
            <a:ext cx="393700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4724400" y="4724400"/>
            <a:ext cx="320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By perfomance in this</a:t>
            </a:r>
          </a:p>
        </p:txBody>
      </p:sp>
    </p:spTree>
    <p:extLst>
      <p:ext uri="{BB962C8B-B14F-4D97-AF65-F5344CB8AC3E}">
        <p14:creationId xmlns:p14="http://schemas.microsoft.com/office/powerpoint/2010/main" val="3137097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Personal Learning Environment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114800" y="17526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984807"/>
              </a:buClr>
            </a:pPr>
            <a:r>
              <a:rPr lang="en-US" sz="3600" dirty="0" smtClean="0">
                <a:solidFill>
                  <a:srgbClr val="403152"/>
                </a:solidFill>
              </a:rPr>
              <a:t>A PLE is a tool intended to </a:t>
            </a:r>
            <a:r>
              <a:rPr lang="en-US" sz="3600" i="1" dirty="0" smtClean="0">
                <a:solidFill>
                  <a:srgbClr val="403152"/>
                </a:solidFill>
              </a:rPr>
              <a:t>immerse yourself</a:t>
            </a:r>
            <a:r>
              <a:rPr lang="en-US" sz="3600" dirty="0" smtClean="0">
                <a:solidFill>
                  <a:srgbClr val="403152"/>
                </a:solidFill>
              </a:rPr>
              <a:t> into the workings of a community</a:t>
            </a:r>
          </a:p>
        </p:txBody>
      </p:sp>
    </p:spTree>
    <p:extLst>
      <p:ext uri="{BB962C8B-B14F-4D97-AF65-F5344CB8AC3E}">
        <p14:creationId xmlns:p14="http://schemas.microsoft.com/office/powerpoint/2010/main" val="3658455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Networks as Knowledge</a:t>
            </a:r>
          </a:p>
          <a:p>
            <a:r>
              <a:rPr lang="en-US" dirty="0" smtClean="0"/>
              <a:t>Emergence</a:t>
            </a:r>
          </a:p>
          <a:p>
            <a:r>
              <a:rPr lang="en-US" dirty="0" smtClean="0"/>
              <a:t>Distributed Representation</a:t>
            </a:r>
          </a:p>
          <a:p>
            <a:r>
              <a:rPr lang="en-US" dirty="0" smtClean="0"/>
              <a:t>Association</a:t>
            </a:r>
          </a:p>
          <a:p>
            <a:r>
              <a:rPr lang="en-US" dirty="0" smtClean="0"/>
              <a:t>Meaning</a:t>
            </a:r>
          </a:p>
          <a:p>
            <a:r>
              <a:rPr lang="en-US" dirty="0" smtClean="0"/>
              <a:t>Personal v Public Knowledge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338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008000"/>
                </a:solidFill>
              </a:rPr>
              <a:t>gRSShopper</a:t>
            </a:r>
            <a:endParaRPr lang="en-US" dirty="0" smtClean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295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17375E"/>
                </a:solidFill>
              </a:rPr>
              <a:t>A tool for managing connections</a:t>
            </a:r>
          </a:p>
          <a:p>
            <a:pPr eaLnBrk="1" hangingPunct="1"/>
            <a:r>
              <a:rPr lang="en-US" dirty="0" smtClean="0">
                <a:solidFill>
                  <a:srgbClr val="17375E"/>
                </a:solidFill>
              </a:rPr>
              <a:t>Used in </a:t>
            </a:r>
            <a:r>
              <a:rPr lang="en-US" dirty="0" err="1" smtClean="0">
                <a:solidFill>
                  <a:srgbClr val="17375E"/>
                </a:solidFill>
              </a:rPr>
              <a:t>Connectivism</a:t>
            </a:r>
            <a:r>
              <a:rPr lang="en-US" dirty="0" smtClean="0">
                <a:solidFill>
                  <a:srgbClr val="17375E"/>
                </a:solidFill>
              </a:rPr>
              <a:t> course</a:t>
            </a: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00200"/>
            <a:ext cx="5178425" cy="3509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46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PLEs in a Network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6397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tx2"/>
                </a:solidFill>
              </a:rPr>
              <a:t>PLEs are envisioned as working as a network</a:t>
            </a:r>
          </a:p>
        </p:txBody>
      </p:sp>
      <p:pic>
        <p:nvPicPr>
          <p:cNvPr id="4" name="Picture 3" descr="ple network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066800" y="1524000"/>
            <a:ext cx="5029200" cy="37338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77107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Personal Professional Development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important to manage your own professional development</a:t>
            </a:r>
          </a:p>
          <a:p>
            <a:r>
              <a:rPr lang="en-US" dirty="0" smtClean="0"/>
              <a:t>The phrase in English is “eat your own dog food” – use the practices to teach yourself</a:t>
            </a:r>
          </a:p>
          <a:p>
            <a:r>
              <a:rPr lang="en-US" dirty="0" smtClean="0"/>
              <a:t>Form, create, and work with networks of other professionals</a:t>
            </a: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1295400" y="5334000"/>
            <a:ext cx="46021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Downes on Personal Professional Development</a:t>
            </a:r>
          </a:p>
          <a:p>
            <a:r>
              <a:rPr lang="en-US">
                <a:hlinkClick r:id="rId2"/>
              </a:rPr>
              <a:t>http://www.downes.ca/presentation/217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8519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112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Education and Democracy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Education is not about remembering a body of predefined content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It is about the citizens communicating what they know with each other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If follows that OERs are necessary for this democratic vision of education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The </a:t>
            </a:r>
            <a:r>
              <a:rPr lang="en-US" sz="2800" i="1" dirty="0" smtClean="0">
                <a:latin typeface="+mj-lt"/>
                <a:ea typeface="+mj-ea"/>
                <a:cs typeface="+mj-cs"/>
              </a:rPr>
              <a:t>owners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of education are the citizens of a society, not the governments and corporations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914400" y="5638800"/>
            <a:ext cx="609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Papert and Freire on the Future of School</a:t>
            </a:r>
          </a:p>
          <a:p>
            <a:r>
              <a:rPr lang="en-US">
                <a:hlinkClick r:id="rId2"/>
              </a:rPr>
              <a:t>http://www.papert.org/articles/freire/freirePart1.html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2386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Elements of Cooperation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smtClean="0"/>
          </a:p>
          <a:p>
            <a:endParaRPr lang="en-US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676400"/>
            <a:ext cx="6908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5775" y="1477963"/>
            <a:ext cx="2743200" cy="5222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COLLABORATION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05400" y="1481138"/>
            <a:ext cx="2514600" cy="5222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COOPERATION</a:t>
            </a:r>
          </a:p>
        </p:txBody>
      </p:sp>
    </p:spTree>
    <p:extLst>
      <p:ext uri="{BB962C8B-B14F-4D97-AF65-F5344CB8AC3E}">
        <p14:creationId xmlns:p14="http://schemas.microsoft.com/office/powerpoint/2010/main" val="1525989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</a:t>
            </a:r>
            <a:r>
              <a:rPr lang="en-US" baseline="0" dirty="0" smtClean="0"/>
              <a:t> of Effective Design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Semantic (intentional) principles:</a:t>
            </a:r>
          </a:p>
          <a:p>
            <a:pPr lvl="1"/>
            <a:r>
              <a:rPr lang="en-US" dirty="0" smtClean="0"/>
              <a:t>Autonomy</a:t>
            </a:r>
          </a:p>
          <a:p>
            <a:pPr lvl="1"/>
            <a:r>
              <a:rPr lang="en-US" dirty="0" smtClean="0"/>
              <a:t>Diversity</a:t>
            </a:r>
          </a:p>
          <a:p>
            <a:pPr lvl="1"/>
            <a:r>
              <a:rPr lang="en-US" dirty="0" smtClean="0"/>
              <a:t>Openness</a:t>
            </a:r>
          </a:p>
          <a:p>
            <a:pPr lvl="1"/>
            <a:r>
              <a:rPr lang="en-US" dirty="0" smtClean="0"/>
              <a:t>Interactivity</a:t>
            </a:r>
          </a:p>
        </p:txBody>
      </p:sp>
    </p:spTree>
    <p:extLst>
      <p:ext uri="{BB962C8B-B14F-4D97-AF65-F5344CB8AC3E}">
        <p14:creationId xmlns:p14="http://schemas.microsoft.com/office/powerpoint/2010/main" val="33998685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Factors affecting mental states</a:t>
            </a:r>
          </a:p>
          <a:p>
            <a:pPr lvl="1"/>
            <a:r>
              <a:rPr lang="en-US" dirty="0" smtClean="0"/>
              <a:t>Empirical, cognitive, psychological</a:t>
            </a:r>
          </a:p>
          <a:p>
            <a:r>
              <a:rPr lang="en-US" dirty="0" smtClean="0"/>
              <a:t>Capacity to act on mental states</a:t>
            </a:r>
          </a:p>
          <a:p>
            <a:pPr lvl="1"/>
            <a:r>
              <a:rPr lang="en-US" dirty="0" smtClean="0"/>
              <a:t>Physical, social, structural, resources</a:t>
            </a:r>
          </a:p>
          <a:p>
            <a:r>
              <a:rPr lang="en-US" dirty="0" smtClean="0"/>
              <a:t>Scope and range of autonomous </a:t>
            </a:r>
            <a:r>
              <a:rPr lang="en-US" dirty="0" err="1" smtClean="0"/>
              <a:t>behaviour</a:t>
            </a:r>
            <a:endParaRPr lang="en-US" dirty="0" smtClean="0"/>
          </a:p>
          <a:p>
            <a:pPr lvl="1"/>
            <a:r>
              <a:rPr lang="en-US" dirty="0" smtClean="0"/>
              <a:t>Expression, association, selection, method…</a:t>
            </a:r>
          </a:p>
          <a:p>
            <a:r>
              <a:rPr lang="en-US" dirty="0" smtClean="0"/>
              <a:t>Effects of autonomous </a:t>
            </a:r>
            <a:r>
              <a:rPr lang="en-US" dirty="0" err="1" smtClean="0"/>
              <a:t>behaviour</a:t>
            </a:r>
            <a:endParaRPr lang="en-US" dirty="0" smtClean="0"/>
          </a:p>
          <a:p>
            <a:pPr lvl="1"/>
            <a:r>
              <a:rPr lang="en-US" dirty="0" smtClean="0"/>
              <a:t>Impact, improvement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6096000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http://halfanhour.blogspot.com/2010/11/model-of-autonomy.html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759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Composition</a:t>
            </a:r>
          </a:p>
          <a:p>
            <a:pPr lvl="1"/>
            <a:r>
              <a:rPr lang="en-US" dirty="0" smtClean="0"/>
              <a:t>Many types of entities</a:t>
            </a:r>
          </a:p>
          <a:p>
            <a:r>
              <a:rPr lang="en-US" dirty="0" smtClean="0"/>
              <a:t>Intention</a:t>
            </a:r>
          </a:p>
          <a:p>
            <a:pPr lvl="1"/>
            <a:r>
              <a:rPr lang="en-US" dirty="0" smtClean="0"/>
              <a:t>Different goals, desires (Mill)</a:t>
            </a:r>
          </a:p>
          <a:p>
            <a:r>
              <a:rPr lang="en-US" dirty="0" smtClean="0"/>
              <a:t>Perspective</a:t>
            </a:r>
          </a:p>
          <a:p>
            <a:pPr lvl="1"/>
            <a:r>
              <a:rPr lang="en-US" dirty="0" smtClean="0"/>
              <a:t>Uniqueness of point of view, language</a:t>
            </a:r>
          </a:p>
          <a:p>
            <a:r>
              <a:rPr lang="en-US" dirty="0" smtClean="0"/>
              <a:t>Mathematics of diversity</a:t>
            </a:r>
          </a:p>
          <a:p>
            <a:pPr lvl="1"/>
            <a:r>
              <a:rPr lang="en-US" dirty="0" smtClean="0"/>
              <a:t>Multiple inputs produce mesh networks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5867400"/>
            <a:ext cx="678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http://lemire.me/fr/abstracts/DIVERSITY2008.html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" y="6324600"/>
            <a:ext cx="6324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http://www.huffingtonpost.com/stephen-downes/democratizing-education_b_794925.html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413430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Diversity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Putnam, Florida, and the rest of it</a:t>
            </a:r>
          </a:p>
          <a:p>
            <a:r>
              <a:rPr lang="en-US" dirty="0" err="1" smtClean="0"/>
              <a:t>Homophily</a:t>
            </a:r>
            <a:r>
              <a:rPr lang="en-US" dirty="0" smtClean="0"/>
              <a:t> and </a:t>
            </a:r>
            <a:r>
              <a:rPr lang="en-US" dirty="0" err="1" smtClean="0"/>
              <a:t>associationism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Teaching what we have in common instead of our differences? No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5257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http://secondlanguagewriting.com/explorations/Archives/2007/August/TheDownsideofDiversity.html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39430" y="2743200"/>
            <a:ext cx="3583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http://www.downes.ca/post/53544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71800" y="3182778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 smtClean="0">
                <a:hlinkClick r:id="rId4"/>
              </a:rPr>
              <a:t>http://profesorbaker.wordpress.com/2011/01/30/homophily-and-heterophily-what-fires-together-wires-together-cck11/</a:t>
            </a:r>
            <a:r>
              <a:rPr lang="en-US" sz="1050" dirty="0" smtClean="0"/>
              <a:t>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957079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‘Downes Theory’ of Pedagogy</a:t>
            </a:r>
          </a:p>
          <a:p>
            <a:r>
              <a:rPr lang="en-US" dirty="0" smtClean="0"/>
              <a:t>Personal Learning</a:t>
            </a:r>
          </a:p>
          <a:p>
            <a:r>
              <a:rPr lang="en-US" dirty="0" smtClean="0"/>
              <a:t>Network-Based Assessment</a:t>
            </a:r>
          </a:p>
          <a:p>
            <a:r>
              <a:rPr lang="en-US" dirty="0" smtClean="0"/>
              <a:t>Personal Learning Environments</a:t>
            </a:r>
          </a:p>
          <a:p>
            <a:r>
              <a:rPr lang="en-US" dirty="0" smtClean="0"/>
              <a:t>Personal Learning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4147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education</a:t>
            </a:r>
          </a:p>
          <a:p>
            <a:pPr lvl="1"/>
            <a:r>
              <a:rPr lang="en-US" dirty="0" smtClean="0"/>
              <a:t>Open content, teaching, assessment</a:t>
            </a:r>
          </a:p>
          <a:p>
            <a:pPr lvl="1"/>
            <a:r>
              <a:rPr lang="en-US" dirty="0" smtClean="0"/>
              <a:t>Stages of openness and terminal path</a:t>
            </a:r>
          </a:p>
          <a:p>
            <a:r>
              <a:rPr lang="en-US" dirty="0" smtClean="0"/>
              <a:t>Open networks</a:t>
            </a:r>
          </a:p>
          <a:p>
            <a:pPr lvl="1"/>
            <a:r>
              <a:rPr lang="en-US" dirty="0" smtClean="0"/>
              <a:t>Clustering instead of grouping</a:t>
            </a:r>
          </a:p>
          <a:p>
            <a:r>
              <a:rPr lang="en-US" dirty="0" smtClean="0"/>
              <a:t>Flow</a:t>
            </a:r>
          </a:p>
          <a:p>
            <a:pPr lvl="1"/>
            <a:r>
              <a:rPr lang="en-US" dirty="0" smtClean="0"/>
              <a:t>Input, output, feedback </a:t>
            </a:r>
          </a:p>
          <a:p>
            <a:pPr lvl="1"/>
            <a:r>
              <a:rPr lang="en-US" dirty="0" smtClean="0"/>
              <a:t>plasticity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58133"/>
            <a:ext cx="2633663" cy="2425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67400" y="6193795"/>
            <a:ext cx="2971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hlinkClick r:id="rId3"/>
              </a:rPr>
              <a:t>http://www.flickr.com/photos/ross/2916958593/</a:t>
            </a:r>
            <a:r>
              <a:rPr lang="en-US" sz="1050" dirty="0" smtClean="0"/>
              <a:t>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7506319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Importance of Open Educational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Enables people to pursue their own personal interests in their own way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But, more importantly, OERs become the </a:t>
            </a:r>
            <a:r>
              <a:rPr lang="en-US" i="1" dirty="0" smtClean="0"/>
              <a:t>medium of communication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We need to view OERs, not as resources created by publishers at great cost, but as created by learners to interact with each other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role of professionals and publishers becomes the production of ‘seed OERs’</a:t>
            </a:r>
          </a:p>
        </p:txBody>
      </p:sp>
    </p:spTree>
    <p:extLst>
      <p:ext uri="{BB962C8B-B14F-4D97-AF65-F5344CB8AC3E}">
        <p14:creationId xmlns:p14="http://schemas.microsoft.com/office/powerpoint/2010/main" val="33504627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Influence </a:t>
            </a:r>
            <a:r>
              <a:rPr lang="en-US" dirty="0" err="1" smtClean="0"/>
              <a:t>vs</a:t>
            </a:r>
            <a:r>
              <a:rPr lang="en-US" dirty="0" smtClean="0"/>
              <a:t> emergence</a:t>
            </a:r>
          </a:p>
          <a:p>
            <a:pPr lvl="1"/>
            <a:r>
              <a:rPr lang="en-US" dirty="0" smtClean="0"/>
              <a:t>Thought-bubbles – “we perceive wholes where there are only holes”</a:t>
            </a:r>
          </a:p>
          <a:p>
            <a:pPr lvl="1"/>
            <a:endParaRPr lang="en-US" dirty="0"/>
          </a:p>
          <a:p>
            <a:r>
              <a:rPr lang="en-US" dirty="0" smtClean="0"/>
              <a:t>‘Scope’ </a:t>
            </a:r>
            <a:r>
              <a:rPr lang="en-US" dirty="0" err="1" smtClean="0"/>
              <a:t>vs</a:t>
            </a:r>
            <a:r>
              <a:rPr lang="en-US" dirty="0" smtClean="0"/>
              <a:t> ‘Level’</a:t>
            </a:r>
          </a:p>
          <a:p>
            <a:pPr lvl="1"/>
            <a:r>
              <a:rPr lang="en-US" sz="1400" dirty="0" smtClean="0">
                <a:hlinkClick r:id="rId2"/>
              </a:rPr>
              <a:t>http://www.downes.ca/post/42066</a:t>
            </a:r>
            <a:r>
              <a:rPr lang="en-US" dirty="0" smtClean="0"/>
              <a:t> </a:t>
            </a:r>
          </a:p>
          <a:p>
            <a:r>
              <a:rPr lang="en-US" dirty="0" smtClean="0"/>
              <a:t>Ontology of emergence</a:t>
            </a:r>
          </a:p>
          <a:p>
            <a:pPr lvl="1"/>
            <a:r>
              <a:rPr lang="en-US" dirty="0" smtClean="0"/>
              <a:t>Ontological (real) </a:t>
            </a:r>
            <a:r>
              <a:rPr lang="en-US" dirty="0" err="1" smtClean="0"/>
              <a:t>vs</a:t>
            </a:r>
            <a:r>
              <a:rPr lang="en-US" dirty="0" smtClean="0"/>
              <a:t> perceptual (recognized)</a:t>
            </a:r>
          </a:p>
          <a:p>
            <a:r>
              <a:rPr lang="en-US" dirty="0" smtClean="0"/>
              <a:t>Connection to complexity &amp; chaos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67000"/>
            <a:ext cx="3295650" cy="1740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19200" y="3167719"/>
            <a:ext cx="3583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http://www.downes.ca/post/55001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71600" y="5943600"/>
            <a:ext cx="3848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http://connect.downes.ca/post/44222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162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Education and Democracy</a:t>
            </a:r>
          </a:p>
          <a:p>
            <a:r>
              <a:rPr lang="en-US" dirty="0" smtClean="0"/>
              <a:t>Collaboration and Cooperation</a:t>
            </a:r>
          </a:p>
          <a:p>
            <a:r>
              <a:rPr lang="en-US" dirty="0" smtClean="0"/>
              <a:t>Autonomy</a:t>
            </a:r>
          </a:p>
          <a:p>
            <a:r>
              <a:rPr lang="en-US" dirty="0" smtClean="0"/>
              <a:t>Diversity</a:t>
            </a:r>
          </a:p>
          <a:p>
            <a:r>
              <a:rPr lang="en-US" dirty="0" smtClean="0"/>
              <a:t>Openness</a:t>
            </a:r>
          </a:p>
          <a:p>
            <a:r>
              <a:rPr lang="en-US" dirty="0" smtClean="0"/>
              <a:t>Interactivity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243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76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3352800" y="1905000"/>
            <a:ext cx="556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66"/>
                </a:solidFill>
              </a:rPr>
              <a:t>the knowledge is in the network</a:t>
            </a: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3429000" y="5715000"/>
            <a:ext cx="556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66"/>
                </a:solidFill>
              </a:rPr>
              <a:t>the knowledge </a:t>
            </a:r>
            <a:r>
              <a:rPr lang="en-US" sz="2800" i="1">
                <a:solidFill>
                  <a:srgbClr val="FF3300"/>
                </a:solidFill>
              </a:rPr>
              <a:t>is</a:t>
            </a:r>
            <a:r>
              <a:rPr lang="en-US" sz="2800">
                <a:solidFill>
                  <a:srgbClr val="000066"/>
                </a:solidFill>
              </a:rPr>
              <a:t> the network</a:t>
            </a: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4724400" y="2438400"/>
            <a:ext cx="33528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CC3300"/>
                </a:solidFill>
              </a:rPr>
              <a:t>Old: universals </a:t>
            </a:r>
          </a:p>
          <a:p>
            <a:pPr eaLnBrk="1" hangingPunct="1"/>
            <a:r>
              <a:rPr lang="en-US" dirty="0">
                <a:solidFill>
                  <a:srgbClr val="CC3300"/>
                </a:solidFill>
              </a:rPr>
              <a:t>	– rules </a:t>
            </a:r>
          </a:p>
          <a:p>
            <a:pPr eaLnBrk="1" hangingPunct="1"/>
            <a:r>
              <a:rPr lang="en-US" dirty="0">
                <a:solidFill>
                  <a:srgbClr val="CC3300"/>
                </a:solidFill>
              </a:rPr>
              <a:t>	– categories 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CC3300"/>
                </a:solidFill>
              </a:rPr>
              <a:t>New: patterns</a:t>
            </a:r>
          </a:p>
          <a:p>
            <a:pPr eaLnBrk="1" hangingPunct="1"/>
            <a:r>
              <a:rPr lang="en-US" dirty="0">
                <a:solidFill>
                  <a:srgbClr val="CC3300"/>
                </a:solidFill>
              </a:rPr>
              <a:t>	– </a:t>
            </a:r>
            <a:r>
              <a:rPr lang="en-US" dirty="0" smtClean="0">
                <a:solidFill>
                  <a:srgbClr val="CC3300"/>
                </a:solidFill>
              </a:rPr>
              <a:t>similarities </a:t>
            </a:r>
            <a:endParaRPr lang="en-US" dirty="0">
              <a:solidFill>
                <a:srgbClr val="CC3300"/>
              </a:solidFill>
            </a:endParaRPr>
          </a:p>
          <a:p>
            <a:pPr eaLnBrk="1" hangingPunct="1"/>
            <a:r>
              <a:rPr lang="en-US" dirty="0">
                <a:solidFill>
                  <a:srgbClr val="CC3300"/>
                </a:solidFill>
              </a:rPr>
              <a:t>	– </a:t>
            </a:r>
            <a:r>
              <a:rPr lang="en-US" dirty="0" smtClean="0">
                <a:solidFill>
                  <a:srgbClr val="CC3300"/>
                </a:solidFill>
              </a:rPr>
              <a:t>coherences</a:t>
            </a:r>
            <a:r>
              <a:rPr lang="en-US" sz="2000" dirty="0" smtClean="0">
                <a:solidFill>
                  <a:srgbClr val="CC3300"/>
                </a:solidFill>
              </a:rPr>
              <a:t> </a:t>
            </a:r>
            <a:endParaRPr lang="en-US" sz="2000" dirty="0">
              <a:solidFill>
                <a:srgbClr val="CC3300"/>
              </a:solidFill>
            </a:endParaRPr>
          </a:p>
        </p:txBody>
      </p:sp>
      <p:pic>
        <p:nvPicPr>
          <p:cNvPr id="1218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0800"/>
            <a:ext cx="3752850" cy="281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863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solidFill>
                  <a:srgbClr val="B60000"/>
                </a:solidFill>
              </a:rPr>
              <a:t>What ‘knowing’ is…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4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we perceive patterns of connectivity</a:t>
            </a:r>
          </a:p>
          <a:p>
            <a:pPr lvl="1"/>
            <a:r>
              <a:rPr lang="en-US" dirty="0" smtClean="0"/>
              <a:t>Take the actual connections, and interpret them as a distinct whole</a:t>
            </a:r>
          </a:p>
          <a:p>
            <a:pPr lvl="1"/>
            <a:r>
              <a:rPr lang="en-US" dirty="0" smtClean="0"/>
              <a:t>Take the distinct whole, and interpret as a set of connections</a:t>
            </a:r>
            <a:endParaRPr lang="en-US" dirty="0"/>
          </a:p>
          <a:p>
            <a:r>
              <a:rPr lang="en-US" dirty="0"/>
              <a:t>As </a:t>
            </a:r>
            <a:r>
              <a:rPr lang="en-US" dirty="0">
                <a:hlinkClick r:id="rId3"/>
              </a:rPr>
              <a:t>Hume</a:t>
            </a:r>
            <a:r>
              <a:rPr lang="en-US" dirty="0"/>
              <a:t> would say, our 'perception' of a causal relationship between two events is more a matter of 'custom and habit' than it is of observation.</a:t>
            </a:r>
          </a:p>
        </p:txBody>
      </p:sp>
    </p:spTree>
    <p:extLst>
      <p:ext uri="{BB962C8B-B14F-4D97-AF65-F5344CB8AC3E}">
        <p14:creationId xmlns:p14="http://schemas.microsoft.com/office/powerpoint/2010/main" val="1941222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3400"/>
            <a:ext cx="6537325" cy="348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5200"/>
            <a:ext cx="1779588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762000" y="1371600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CC3300"/>
                </a:solidFill>
              </a:rPr>
              <a:t>stands for?</a:t>
            </a:r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2971800" y="4343400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CC3300"/>
                </a:solidFill>
              </a:rPr>
              <a:t>Or is caused by?</a:t>
            </a:r>
          </a:p>
        </p:txBody>
      </p:sp>
      <p:sp>
        <p:nvSpPr>
          <p:cNvPr id="123910" name="Line 6"/>
          <p:cNvSpPr>
            <a:spLocks noChangeShapeType="1"/>
          </p:cNvSpPr>
          <p:nvPr/>
        </p:nvSpPr>
        <p:spPr bwMode="auto">
          <a:xfrm flipH="1">
            <a:off x="1371600" y="2057400"/>
            <a:ext cx="990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11" name="Line 7"/>
          <p:cNvSpPr>
            <a:spLocks noChangeShapeType="1"/>
          </p:cNvSpPr>
          <p:nvPr/>
        </p:nvSpPr>
        <p:spPr bwMode="auto">
          <a:xfrm flipV="1">
            <a:off x="2438400" y="3810000"/>
            <a:ext cx="1219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2514600" y="4953000"/>
            <a:ext cx="609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006600"/>
                </a:solidFill>
              </a:rPr>
              <a:t>Distributed Representation</a:t>
            </a:r>
          </a:p>
        </p:txBody>
      </p:sp>
      <p:sp>
        <p:nvSpPr>
          <p:cNvPr id="123913" name="Text Box 9"/>
          <p:cNvSpPr txBox="1">
            <a:spLocks noChangeArrowheads="1"/>
          </p:cNvSpPr>
          <p:nvPr/>
        </p:nvSpPr>
        <p:spPr bwMode="auto">
          <a:xfrm>
            <a:off x="3124200" y="58674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66"/>
                </a:solidFill>
              </a:rPr>
              <a:t>= a pattern of connectivity</a:t>
            </a:r>
          </a:p>
        </p:txBody>
      </p:sp>
      <p:pic>
        <p:nvPicPr>
          <p:cNvPr id="12391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990600"/>
            <a:ext cx="8286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915" name="Text Box 11"/>
          <p:cNvSpPr txBox="1">
            <a:spLocks noChangeArrowheads="1"/>
          </p:cNvSpPr>
          <p:nvPr/>
        </p:nvSpPr>
        <p:spPr bwMode="auto">
          <a:xfrm>
            <a:off x="7696200" y="21336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/>
              <a:t>Hopfield</a:t>
            </a:r>
          </a:p>
        </p:txBody>
      </p:sp>
    </p:spTree>
    <p:extLst>
      <p:ext uri="{BB962C8B-B14F-4D97-AF65-F5344CB8AC3E}">
        <p14:creationId xmlns:p14="http://schemas.microsoft.com/office/powerpoint/2010/main" val="134774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6537325" cy="348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38600"/>
            <a:ext cx="1779588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95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267200"/>
            <a:ext cx="2438400" cy="182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9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72000"/>
            <a:ext cx="30480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958" name="Line 6"/>
          <p:cNvSpPr>
            <a:spLocks noChangeShapeType="1"/>
          </p:cNvSpPr>
          <p:nvPr/>
        </p:nvSpPr>
        <p:spPr bwMode="auto">
          <a:xfrm flipV="1">
            <a:off x="2286000" y="35814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59" name="Line 7"/>
          <p:cNvSpPr>
            <a:spLocks noChangeShapeType="1"/>
          </p:cNvSpPr>
          <p:nvPr/>
        </p:nvSpPr>
        <p:spPr bwMode="auto">
          <a:xfrm flipV="1">
            <a:off x="4648200" y="350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60" name="Line 8"/>
          <p:cNvSpPr>
            <a:spLocks noChangeShapeType="1"/>
          </p:cNvSpPr>
          <p:nvPr/>
        </p:nvSpPr>
        <p:spPr bwMode="auto">
          <a:xfrm flipH="1" flipV="1">
            <a:off x="6553200" y="3581400"/>
            <a:ext cx="1066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811</Words>
  <Application>Microsoft Office PowerPoint</Application>
  <PresentationFormat>On-screen Show (4:3)</PresentationFormat>
  <Paragraphs>169</Paragraphs>
  <Slides>32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Knowledge, Learning and Community: Elements of Effective Learning</vt:lpstr>
      <vt:lpstr>Knowledge</vt:lpstr>
      <vt:lpstr>Learning</vt:lpstr>
      <vt:lpstr>Community</vt:lpstr>
      <vt:lpstr>Knowledge</vt:lpstr>
      <vt:lpstr>What ‘knowing’ is…</vt:lpstr>
      <vt:lpstr>Emergence</vt:lpstr>
      <vt:lpstr>PowerPoint Presentation</vt:lpstr>
      <vt:lpstr>PowerPoint Presentation</vt:lpstr>
      <vt:lpstr>PowerPoint Presentation</vt:lpstr>
      <vt:lpstr>Three Kinds of Knowledge</vt:lpstr>
      <vt:lpstr>Meaning</vt:lpstr>
      <vt:lpstr>Organization</vt:lpstr>
      <vt:lpstr>Learning</vt:lpstr>
      <vt:lpstr>‘Downes Theory’ of Pedagogy</vt:lpstr>
      <vt:lpstr>Personal Learning</vt:lpstr>
      <vt:lpstr>PowerPoint Presentation</vt:lpstr>
      <vt:lpstr>Network-Based Assessment</vt:lpstr>
      <vt:lpstr>Personal Learning Environment</vt:lpstr>
      <vt:lpstr>gRSShopper</vt:lpstr>
      <vt:lpstr>PLEs in a Network</vt:lpstr>
      <vt:lpstr>Personal Professional Development</vt:lpstr>
      <vt:lpstr>Community</vt:lpstr>
      <vt:lpstr>Education and Democracy</vt:lpstr>
      <vt:lpstr>Elements of Cooperation</vt:lpstr>
      <vt:lpstr>Principles of Effective Design (2)</vt:lpstr>
      <vt:lpstr>Autonomy</vt:lpstr>
      <vt:lpstr>Diversity</vt:lpstr>
      <vt:lpstr>Diversity (2)</vt:lpstr>
      <vt:lpstr>Openness</vt:lpstr>
      <vt:lpstr>The Importance of Open Educational Resources</vt:lpstr>
      <vt:lpstr>Interactivity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Knowledge, Learning and Community: Elements of Effective Learning</dc:title>
  <dc:creator>Stephen Downes</dc:creator>
  <cp:lastModifiedBy>Stephen Downes</cp:lastModifiedBy>
  <cp:revision>5</cp:revision>
  <dcterms:created xsi:type="dcterms:W3CDTF">2012-02-29T13:30:37Z</dcterms:created>
  <dcterms:modified xsi:type="dcterms:W3CDTF">2012-02-29T19:08:50Z</dcterms:modified>
</cp:coreProperties>
</file>